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58" r:id="rId4"/>
    <p:sldId id="269" r:id="rId5"/>
    <p:sldId id="262" r:id="rId6"/>
    <p:sldId id="266" r:id="rId7"/>
    <p:sldId id="267" r:id="rId8"/>
    <p:sldId id="268" r:id="rId9"/>
    <p:sldId id="260" r:id="rId10"/>
    <p:sldId id="265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9"/>
    <p:restoredTop sz="95807"/>
  </p:normalViewPr>
  <p:slideViewPr>
    <p:cSldViewPr snapToGrid="0">
      <p:cViewPr varScale="1">
        <p:scale>
          <a:sx n="89" d="100"/>
          <a:sy n="89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8F0D8-29F1-4290-BB63-5F0CB4D77604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0EF186-C978-42A9-8DDF-517EBACDCB81}">
      <dgm:prSet phldrT="[Text]"/>
      <dgm:spPr/>
      <dgm:t>
        <a:bodyPr/>
        <a:lstStyle/>
        <a:p>
          <a:r>
            <a:rPr lang="en-US" b="1" dirty="0"/>
            <a:t>CSV</a:t>
          </a:r>
        </a:p>
        <a:p>
          <a:r>
            <a:rPr lang="en-US" b="1" dirty="0"/>
            <a:t>DATA RECEIVED IN .CSV</a:t>
          </a:r>
        </a:p>
      </dgm:t>
    </dgm:pt>
    <dgm:pt modelId="{A994654E-64DC-45EB-AAC0-A183FCFAEA06}" type="parTrans" cxnId="{85947CDD-50BE-459A-8DE3-618BC122CA39}">
      <dgm:prSet/>
      <dgm:spPr/>
      <dgm:t>
        <a:bodyPr/>
        <a:lstStyle/>
        <a:p>
          <a:endParaRPr lang="en-US"/>
        </a:p>
      </dgm:t>
    </dgm:pt>
    <dgm:pt modelId="{5612B611-B43E-4CB4-BB08-5746E7BE00EC}" type="sibTrans" cxnId="{85947CDD-50BE-459A-8DE3-618BC122CA39}">
      <dgm:prSet/>
      <dgm:spPr/>
      <dgm:t>
        <a:bodyPr/>
        <a:lstStyle/>
        <a:p>
          <a:endParaRPr lang="en-US"/>
        </a:p>
      </dgm:t>
    </dgm:pt>
    <dgm:pt modelId="{A7FDD845-DEED-4C15-8E0F-C925301FAC1D}">
      <dgm:prSet phldrT="[Text]"/>
      <dgm:spPr/>
      <dgm:t>
        <a:bodyPr/>
        <a:lstStyle/>
        <a:p>
          <a:r>
            <a:rPr lang="en-US" b="1" dirty="0"/>
            <a:t>VM</a:t>
          </a:r>
        </a:p>
        <a:p>
          <a:r>
            <a:rPr lang="en-US" b="1" dirty="0"/>
            <a:t>LOADED DATA IN VM USING ‘DRAG N DROP’</a:t>
          </a:r>
        </a:p>
      </dgm:t>
    </dgm:pt>
    <dgm:pt modelId="{025217BA-58B9-4111-B54F-E6A6CD854878}" type="parTrans" cxnId="{02EED3A8-5DCC-4CD4-B2AC-87AAD9B97520}">
      <dgm:prSet/>
      <dgm:spPr/>
      <dgm:t>
        <a:bodyPr/>
        <a:lstStyle/>
        <a:p>
          <a:endParaRPr lang="en-US"/>
        </a:p>
      </dgm:t>
    </dgm:pt>
    <dgm:pt modelId="{C75DC1F4-CFF8-4586-859C-2057C6C61F27}" type="sibTrans" cxnId="{02EED3A8-5DCC-4CD4-B2AC-87AAD9B97520}">
      <dgm:prSet/>
      <dgm:spPr/>
      <dgm:t>
        <a:bodyPr/>
        <a:lstStyle/>
        <a:p>
          <a:endParaRPr lang="en-US"/>
        </a:p>
      </dgm:t>
    </dgm:pt>
    <dgm:pt modelId="{0FE06AC4-F312-41CE-87EA-06AF52D9E589}">
      <dgm:prSet phldrT="[Text]"/>
      <dgm:spPr/>
      <dgm:t>
        <a:bodyPr/>
        <a:lstStyle/>
        <a:p>
          <a:r>
            <a:rPr lang="en-US" b="1" dirty="0"/>
            <a:t>HADOOP</a:t>
          </a:r>
        </a:p>
        <a:p>
          <a:r>
            <a:rPr lang="en-US" b="1" dirty="0"/>
            <a:t>LOADED THE DATA IN HADOOP USING ‘PUT’ COMMAND</a:t>
          </a:r>
        </a:p>
      </dgm:t>
    </dgm:pt>
    <dgm:pt modelId="{3490AEF5-E2F9-42BB-8041-AE1560BD6A5C}" type="parTrans" cxnId="{CE5A58E0-C8D2-4450-9E96-832A1ADEF763}">
      <dgm:prSet/>
      <dgm:spPr/>
      <dgm:t>
        <a:bodyPr/>
        <a:lstStyle/>
        <a:p>
          <a:endParaRPr lang="en-US"/>
        </a:p>
      </dgm:t>
    </dgm:pt>
    <dgm:pt modelId="{FDFF663A-CDC2-48CC-89FB-16E9E45E7264}" type="sibTrans" cxnId="{CE5A58E0-C8D2-4450-9E96-832A1ADEF763}">
      <dgm:prSet/>
      <dgm:spPr/>
      <dgm:t>
        <a:bodyPr/>
        <a:lstStyle/>
        <a:p>
          <a:endParaRPr lang="en-US"/>
        </a:p>
      </dgm:t>
    </dgm:pt>
    <dgm:pt modelId="{C22E29B7-1DD9-461F-891F-D5AA2151E18E}">
      <dgm:prSet/>
      <dgm:spPr/>
      <dgm:t>
        <a:bodyPr/>
        <a:lstStyle/>
        <a:p>
          <a:r>
            <a:rPr lang="en-US" b="1" dirty="0"/>
            <a:t>HIVE/IMPALA</a:t>
          </a:r>
        </a:p>
        <a:p>
          <a:r>
            <a:rPr lang="en-US" b="1" dirty="0"/>
            <a:t>CREATED TABLES USING HIVE</a:t>
          </a:r>
        </a:p>
      </dgm:t>
    </dgm:pt>
    <dgm:pt modelId="{75C9F89B-0432-4ADB-9C57-EAB328A024B1}" type="parTrans" cxnId="{AE66B4E5-84DB-4B2E-A782-FE45BF2AA13F}">
      <dgm:prSet/>
      <dgm:spPr/>
      <dgm:t>
        <a:bodyPr/>
        <a:lstStyle/>
        <a:p>
          <a:endParaRPr lang="en-US"/>
        </a:p>
      </dgm:t>
    </dgm:pt>
    <dgm:pt modelId="{FF9393C0-EDAC-43DB-A0E0-BF9C612555DC}" type="sibTrans" cxnId="{AE66B4E5-84DB-4B2E-A782-FE45BF2AA13F}">
      <dgm:prSet/>
      <dgm:spPr/>
      <dgm:t>
        <a:bodyPr/>
        <a:lstStyle/>
        <a:p>
          <a:endParaRPr lang="en-US"/>
        </a:p>
      </dgm:t>
    </dgm:pt>
    <dgm:pt modelId="{930C510D-021F-4DA6-BA16-01A1571302A9}">
      <dgm:prSet/>
      <dgm:spPr/>
      <dgm:t>
        <a:bodyPr/>
        <a:lstStyle/>
        <a:p>
          <a:r>
            <a:rPr lang="en-US" b="1" dirty="0"/>
            <a:t>PIG</a:t>
          </a:r>
        </a:p>
        <a:p>
          <a:r>
            <a:rPr lang="en-US" b="1" dirty="0"/>
            <a:t>ADDED 2 RISKFACTORS USING ‘PIG’</a:t>
          </a:r>
        </a:p>
      </dgm:t>
    </dgm:pt>
    <dgm:pt modelId="{351A4F07-F6E3-4EC7-AB90-705D781DDF76}" type="parTrans" cxnId="{013910AF-72C4-4D74-8CED-8B91C4F2D786}">
      <dgm:prSet/>
      <dgm:spPr/>
      <dgm:t>
        <a:bodyPr/>
        <a:lstStyle/>
        <a:p>
          <a:endParaRPr lang="en-US"/>
        </a:p>
      </dgm:t>
    </dgm:pt>
    <dgm:pt modelId="{52A1B20D-4D4B-4D94-AB4B-85AAB77CB556}" type="sibTrans" cxnId="{013910AF-72C4-4D74-8CED-8B91C4F2D786}">
      <dgm:prSet/>
      <dgm:spPr/>
      <dgm:t>
        <a:bodyPr/>
        <a:lstStyle/>
        <a:p>
          <a:endParaRPr lang="en-US"/>
        </a:p>
      </dgm:t>
    </dgm:pt>
    <dgm:pt modelId="{78D567C7-64EF-4B78-9F60-4C5A4C4DAE5F}">
      <dgm:prSet/>
      <dgm:spPr/>
      <dgm:t>
        <a:bodyPr/>
        <a:lstStyle/>
        <a:p>
          <a:r>
            <a:rPr lang="en-US" b="1" dirty="0"/>
            <a:t>TABLEAU</a:t>
          </a:r>
        </a:p>
        <a:p>
          <a:r>
            <a:rPr lang="en-US" b="1" dirty="0"/>
            <a:t>USED FOR VISUALIZATION AND GETTING INSIGHTS</a:t>
          </a:r>
        </a:p>
      </dgm:t>
    </dgm:pt>
    <dgm:pt modelId="{48033A2D-85AA-4E7E-A090-3D8CE9EFF808}" type="parTrans" cxnId="{74007634-B86F-47BF-9720-CB57AB3DEE4E}">
      <dgm:prSet/>
      <dgm:spPr/>
      <dgm:t>
        <a:bodyPr/>
        <a:lstStyle/>
        <a:p>
          <a:endParaRPr lang="en-US"/>
        </a:p>
      </dgm:t>
    </dgm:pt>
    <dgm:pt modelId="{5844403E-40B4-4E18-B7C8-7371BD6C4859}" type="sibTrans" cxnId="{74007634-B86F-47BF-9720-CB57AB3DEE4E}">
      <dgm:prSet/>
      <dgm:spPr/>
      <dgm:t>
        <a:bodyPr/>
        <a:lstStyle/>
        <a:p>
          <a:endParaRPr lang="en-US"/>
        </a:p>
      </dgm:t>
    </dgm:pt>
    <dgm:pt modelId="{0F0F707E-232E-4844-A09A-BCC7129F046D}" type="pres">
      <dgm:prSet presAssocID="{05B8F0D8-29F1-4290-BB63-5F0CB4D7760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2A0BB36-4F1D-4223-B076-1E4D9BA8F07D}" type="pres">
      <dgm:prSet presAssocID="{78D567C7-64EF-4B78-9F60-4C5A4C4DAE5F}" presName="Accent6" presStyleCnt="0"/>
      <dgm:spPr/>
    </dgm:pt>
    <dgm:pt modelId="{FB7073C6-0592-4A83-9845-CE70AFE825A4}" type="pres">
      <dgm:prSet presAssocID="{78D567C7-64EF-4B78-9F60-4C5A4C4DAE5F}" presName="Accent" presStyleLbl="node1" presStyleIdx="0" presStyleCnt="6"/>
      <dgm:spPr/>
    </dgm:pt>
    <dgm:pt modelId="{D6FA672B-D56E-4C84-A0FF-E8B8E19CB02E}" type="pres">
      <dgm:prSet presAssocID="{78D567C7-64EF-4B78-9F60-4C5A4C4DAE5F}" presName="ParentBackground6" presStyleCnt="0"/>
      <dgm:spPr/>
    </dgm:pt>
    <dgm:pt modelId="{76660192-A02D-48C6-8678-0FD79A89FEB0}" type="pres">
      <dgm:prSet presAssocID="{78D567C7-64EF-4B78-9F60-4C5A4C4DAE5F}" presName="ParentBackground" presStyleLbl="fgAcc1" presStyleIdx="0" presStyleCnt="6"/>
      <dgm:spPr/>
    </dgm:pt>
    <dgm:pt modelId="{54782F34-38CB-481F-993A-95F61AD0008B}" type="pres">
      <dgm:prSet presAssocID="{78D567C7-64EF-4B78-9F60-4C5A4C4DAE5F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742DB5-53B0-4CEC-84B3-C0D64A3FE436}" type="pres">
      <dgm:prSet presAssocID="{930C510D-021F-4DA6-BA16-01A1571302A9}" presName="Accent5" presStyleCnt="0"/>
      <dgm:spPr/>
    </dgm:pt>
    <dgm:pt modelId="{60BE33D0-A618-40B7-900D-1F9184534F00}" type="pres">
      <dgm:prSet presAssocID="{930C510D-021F-4DA6-BA16-01A1571302A9}" presName="Accent" presStyleLbl="node1" presStyleIdx="1" presStyleCnt="6"/>
      <dgm:spPr/>
    </dgm:pt>
    <dgm:pt modelId="{EB6FEE98-CFA8-4E52-B9A3-4270CC68D4EF}" type="pres">
      <dgm:prSet presAssocID="{930C510D-021F-4DA6-BA16-01A1571302A9}" presName="ParentBackground5" presStyleCnt="0"/>
      <dgm:spPr/>
    </dgm:pt>
    <dgm:pt modelId="{07C56E8B-8356-4E3E-A14F-D9D26D2266D5}" type="pres">
      <dgm:prSet presAssocID="{930C510D-021F-4DA6-BA16-01A1571302A9}" presName="ParentBackground" presStyleLbl="fgAcc1" presStyleIdx="1" presStyleCnt="6"/>
      <dgm:spPr/>
    </dgm:pt>
    <dgm:pt modelId="{624801D2-BCEF-46BE-BFB6-F8228B11659C}" type="pres">
      <dgm:prSet presAssocID="{930C510D-021F-4DA6-BA16-01A1571302A9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6E0D4C4-6DDA-44BD-BF02-BBDEEC8D67BE}" type="pres">
      <dgm:prSet presAssocID="{C22E29B7-1DD9-461F-891F-D5AA2151E18E}" presName="Accent4" presStyleCnt="0"/>
      <dgm:spPr/>
    </dgm:pt>
    <dgm:pt modelId="{E2DF2D7D-D457-46B0-9D5C-4EACD79D8507}" type="pres">
      <dgm:prSet presAssocID="{C22E29B7-1DD9-461F-891F-D5AA2151E18E}" presName="Accent" presStyleLbl="node1" presStyleIdx="2" presStyleCnt="6"/>
      <dgm:spPr/>
    </dgm:pt>
    <dgm:pt modelId="{5E660722-6705-4A3B-9699-E7C283D57B4A}" type="pres">
      <dgm:prSet presAssocID="{C22E29B7-1DD9-461F-891F-D5AA2151E18E}" presName="ParentBackground4" presStyleCnt="0"/>
      <dgm:spPr/>
    </dgm:pt>
    <dgm:pt modelId="{315C7F48-D845-4DEF-B42C-0456C975E808}" type="pres">
      <dgm:prSet presAssocID="{C22E29B7-1DD9-461F-891F-D5AA2151E18E}" presName="ParentBackground" presStyleLbl="fgAcc1" presStyleIdx="2" presStyleCnt="6"/>
      <dgm:spPr/>
    </dgm:pt>
    <dgm:pt modelId="{5F9358AB-D7D8-4EAC-9FE7-B7C6362B411C}" type="pres">
      <dgm:prSet presAssocID="{C22E29B7-1DD9-461F-891F-D5AA2151E18E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9942463-99BB-43C0-91F5-F63B2ED7C4FD}" type="pres">
      <dgm:prSet presAssocID="{0FE06AC4-F312-41CE-87EA-06AF52D9E589}" presName="Accent3" presStyleCnt="0"/>
      <dgm:spPr/>
    </dgm:pt>
    <dgm:pt modelId="{ABFAF421-39CE-4BD4-8DFD-FFD977B91CE0}" type="pres">
      <dgm:prSet presAssocID="{0FE06AC4-F312-41CE-87EA-06AF52D9E589}" presName="Accent" presStyleLbl="node1" presStyleIdx="3" presStyleCnt="6"/>
      <dgm:spPr/>
    </dgm:pt>
    <dgm:pt modelId="{F3C6F6B5-A2FE-4AC7-83F7-7729DA5C4765}" type="pres">
      <dgm:prSet presAssocID="{0FE06AC4-F312-41CE-87EA-06AF52D9E589}" presName="ParentBackground3" presStyleCnt="0"/>
      <dgm:spPr/>
    </dgm:pt>
    <dgm:pt modelId="{5F037849-3C96-4D2B-8979-383F09E6E528}" type="pres">
      <dgm:prSet presAssocID="{0FE06AC4-F312-41CE-87EA-06AF52D9E589}" presName="ParentBackground" presStyleLbl="fgAcc1" presStyleIdx="3" presStyleCnt="6"/>
      <dgm:spPr/>
    </dgm:pt>
    <dgm:pt modelId="{1FF76F55-77CF-4C4B-B21D-B9301453492F}" type="pres">
      <dgm:prSet presAssocID="{0FE06AC4-F312-41CE-87EA-06AF52D9E58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61CA91F-74B8-4E84-8870-A1756E3E1220}" type="pres">
      <dgm:prSet presAssocID="{A7FDD845-DEED-4C15-8E0F-C925301FAC1D}" presName="Accent2" presStyleCnt="0"/>
      <dgm:spPr/>
    </dgm:pt>
    <dgm:pt modelId="{5E4E666C-263F-4CFB-92BF-6397BF3B8DB8}" type="pres">
      <dgm:prSet presAssocID="{A7FDD845-DEED-4C15-8E0F-C925301FAC1D}" presName="Accent" presStyleLbl="node1" presStyleIdx="4" presStyleCnt="6"/>
      <dgm:spPr/>
    </dgm:pt>
    <dgm:pt modelId="{9EDA65C4-E65C-4D76-B495-11EB638E25E2}" type="pres">
      <dgm:prSet presAssocID="{A7FDD845-DEED-4C15-8E0F-C925301FAC1D}" presName="ParentBackground2" presStyleCnt="0"/>
      <dgm:spPr/>
    </dgm:pt>
    <dgm:pt modelId="{5E6E8066-D1EA-4E76-97F6-AB0767621EB7}" type="pres">
      <dgm:prSet presAssocID="{A7FDD845-DEED-4C15-8E0F-C925301FAC1D}" presName="ParentBackground" presStyleLbl="fgAcc1" presStyleIdx="4" presStyleCnt="6"/>
      <dgm:spPr/>
    </dgm:pt>
    <dgm:pt modelId="{CE24D6EB-B94A-4D80-A1BF-151E2C081F05}" type="pres">
      <dgm:prSet presAssocID="{A7FDD845-DEED-4C15-8E0F-C925301FAC1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BD22396-6148-4FA4-AAD7-082162113E66}" type="pres">
      <dgm:prSet presAssocID="{8F0EF186-C978-42A9-8DDF-517EBACDCB81}" presName="Accent1" presStyleCnt="0"/>
      <dgm:spPr/>
    </dgm:pt>
    <dgm:pt modelId="{AEB3ACA4-9F33-4A05-BBB0-7EFDB763EE3C}" type="pres">
      <dgm:prSet presAssocID="{8F0EF186-C978-42A9-8DDF-517EBACDCB81}" presName="Accent" presStyleLbl="node1" presStyleIdx="5" presStyleCnt="6"/>
      <dgm:spPr/>
    </dgm:pt>
    <dgm:pt modelId="{BA6875E7-61D8-459C-A803-785DA7904A31}" type="pres">
      <dgm:prSet presAssocID="{8F0EF186-C978-42A9-8DDF-517EBACDCB81}" presName="ParentBackground1" presStyleCnt="0"/>
      <dgm:spPr/>
    </dgm:pt>
    <dgm:pt modelId="{A0A7802A-2209-4B2A-9FB6-E248F69D9FF8}" type="pres">
      <dgm:prSet presAssocID="{8F0EF186-C978-42A9-8DDF-517EBACDCB81}" presName="ParentBackground" presStyleLbl="fgAcc1" presStyleIdx="5" presStyleCnt="6"/>
      <dgm:spPr/>
    </dgm:pt>
    <dgm:pt modelId="{53CBD068-2CDF-4018-A2FA-29A8A80292AE}" type="pres">
      <dgm:prSet presAssocID="{8F0EF186-C978-42A9-8DDF-517EBACDCB8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4D68602-8F2F-430E-B349-692D5BACCB75}" type="presOf" srcId="{0FE06AC4-F312-41CE-87EA-06AF52D9E589}" destId="{5F037849-3C96-4D2B-8979-383F09E6E528}" srcOrd="0" destOrd="0" presId="urn:microsoft.com/office/officeart/2011/layout/CircleProcess"/>
    <dgm:cxn modelId="{138F2519-4D95-4562-94B9-F8C2927B90B7}" type="presOf" srcId="{0FE06AC4-F312-41CE-87EA-06AF52D9E589}" destId="{1FF76F55-77CF-4C4B-B21D-B9301453492F}" srcOrd="1" destOrd="0" presId="urn:microsoft.com/office/officeart/2011/layout/CircleProcess"/>
    <dgm:cxn modelId="{74007634-B86F-47BF-9720-CB57AB3DEE4E}" srcId="{05B8F0D8-29F1-4290-BB63-5F0CB4D77604}" destId="{78D567C7-64EF-4B78-9F60-4C5A4C4DAE5F}" srcOrd="5" destOrd="0" parTransId="{48033A2D-85AA-4E7E-A090-3D8CE9EFF808}" sibTransId="{5844403E-40B4-4E18-B7C8-7371BD6C4859}"/>
    <dgm:cxn modelId="{8CB8B23E-98F8-4D34-BEB2-7172C29273C5}" type="presOf" srcId="{78D567C7-64EF-4B78-9F60-4C5A4C4DAE5F}" destId="{76660192-A02D-48C6-8678-0FD79A89FEB0}" srcOrd="0" destOrd="0" presId="urn:microsoft.com/office/officeart/2011/layout/CircleProcess"/>
    <dgm:cxn modelId="{3933A269-F47E-4209-9711-27F34E0D6545}" type="presOf" srcId="{930C510D-021F-4DA6-BA16-01A1571302A9}" destId="{624801D2-BCEF-46BE-BFB6-F8228B11659C}" srcOrd="1" destOrd="0" presId="urn:microsoft.com/office/officeart/2011/layout/CircleProcess"/>
    <dgm:cxn modelId="{8C7FDA71-A2BB-4253-A46E-A9A860576579}" type="presOf" srcId="{05B8F0D8-29F1-4290-BB63-5F0CB4D77604}" destId="{0F0F707E-232E-4844-A09A-BCC7129F046D}" srcOrd="0" destOrd="0" presId="urn:microsoft.com/office/officeart/2011/layout/CircleProcess"/>
    <dgm:cxn modelId="{08F82390-9EDD-44F2-BEF7-7039D79BFDE2}" type="presOf" srcId="{8F0EF186-C978-42A9-8DDF-517EBACDCB81}" destId="{A0A7802A-2209-4B2A-9FB6-E248F69D9FF8}" srcOrd="0" destOrd="0" presId="urn:microsoft.com/office/officeart/2011/layout/CircleProcess"/>
    <dgm:cxn modelId="{A4A73594-95E4-4588-921D-9BDDD8D119A3}" type="presOf" srcId="{A7FDD845-DEED-4C15-8E0F-C925301FAC1D}" destId="{CE24D6EB-B94A-4D80-A1BF-151E2C081F05}" srcOrd="1" destOrd="0" presId="urn:microsoft.com/office/officeart/2011/layout/CircleProcess"/>
    <dgm:cxn modelId="{8A057F97-9780-4526-A236-8EA57CDC8039}" type="presOf" srcId="{78D567C7-64EF-4B78-9F60-4C5A4C4DAE5F}" destId="{54782F34-38CB-481F-993A-95F61AD0008B}" srcOrd="1" destOrd="0" presId="urn:microsoft.com/office/officeart/2011/layout/CircleProcess"/>
    <dgm:cxn modelId="{02EED3A8-5DCC-4CD4-B2AC-87AAD9B97520}" srcId="{05B8F0D8-29F1-4290-BB63-5F0CB4D77604}" destId="{A7FDD845-DEED-4C15-8E0F-C925301FAC1D}" srcOrd="1" destOrd="0" parTransId="{025217BA-58B9-4111-B54F-E6A6CD854878}" sibTransId="{C75DC1F4-CFF8-4586-859C-2057C6C61F27}"/>
    <dgm:cxn modelId="{013910AF-72C4-4D74-8CED-8B91C4F2D786}" srcId="{05B8F0D8-29F1-4290-BB63-5F0CB4D77604}" destId="{930C510D-021F-4DA6-BA16-01A1571302A9}" srcOrd="4" destOrd="0" parTransId="{351A4F07-F6E3-4EC7-AB90-705D781DDF76}" sibTransId="{52A1B20D-4D4B-4D94-AB4B-85AAB77CB556}"/>
    <dgm:cxn modelId="{B947ABBD-DF02-404C-B3D9-7F4280B4DFDD}" type="presOf" srcId="{A7FDD845-DEED-4C15-8E0F-C925301FAC1D}" destId="{5E6E8066-D1EA-4E76-97F6-AB0767621EB7}" srcOrd="0" destOrd="0" presId="urn:microsoft.com/office/officeart/2011/layout/CircleProcess"/>
    <dgm:cxn modelId="{526989D7-FD58-4957-9146-8A9A4D911B1D}" type="presOf" srcId="{C22E29B7-1DD9-461F-891F-D5AA2151E18E}" destId="{315C7F48-D845-4DEF-B42C-0456C975E808}" srcOrd="0" destOrd="0" presId="urn:microsoft.com/office/officeart/2011/layout/CircleProcess"/>
    <dgm:cxn modelId="{85947CDD-50BE-459A-8DE3-618BC122CA39}" srcId="{05B8F0D8-29F1-4290-BB63-5F0CB4D77604}" destId="{8F0EF186-C978-42A9-8DDF-517EBACDCB81}" srcOrd="0" destOrd="0" parTransId="{A994654E-64DC-45EB-AAC0-A183FCFAEA06}" sibTransId="{5612B611-B43E-4CB4-BB08-5746E7BE00EC}"/>
    <dgm:cxn modelId="{CE5A58E0-C8D2-4450-9E96-832A1ADEF763}" srcId="{05B8F0D8-29F1-4290-BB63-5F0CB4D77604}" destId="{0FE06AC4-F312-41CE-87EA-06AF52D9E589}" srcOrd="2" destOrd="0" parTransId="{3490AEF5-E2F9-42BB-8041-AE1560BD6A5C}" sibTransId="{FDFF663A-CDC2-48CC-89FB-16E9E45E7264}"/>
    <dgm:cxn modelId="{CC3375E2-18F8-4BC7-9D67-16A6938D9F34}" type="presOf" srcId="{C22E29B7-1DD9-461F-891F-D5AA2151E18E}" destId="{5F9358AB-D7D8-4EAC-9FE7-B7C6362B411C}" srcOrd="1" destOrd="0" presId="urn:microsoft.com/office/officeart/2011/layout/CircleProcess"/>
    <dgm:cxn modelId="{AE66B4E5-84DB-4B2E-A782-FE45BF2AA13F}" srcId="{05B8F0D8-29F1-4290-BB63-5F0CB4D77604}" destId="{C22E29B7-1DD9-461F-891F-D5AA2151E18E}" srcOrd="3" destOrd="0" parTransId="{75C9F89B-0432-4ADB-9C57-EAB328A024B1}" sibTransId="{FF9393C0-EDAC-43DB-A0E0-BF9C612555DC}"/>
    <dgm:cxn modelId="{5FDBB7F4-6999-47A4-8A16-43704AF8B37B}" type="presOf" srcId="{8F0EF186-C978-42A9-8DDF-517EBACDCB81}" destId="{53CBD068-2CDF-4018-A2FA-29A8A80292AE}" srcOrd="1" destOrd="0" presId="urn:microsoft.com/office/officeart/2011/layout/CircleProcess"/>
    <dgm:cxn modelId="{8C8ED3F9-DD76-41ED-91C8-94D1FD3C688E}" type="presOf" srcId="{930C510D-021F-4DA6-BA16-01A1571302A9}" destId="{07C56E8B-8356-4E3E-A14F-D9D26D2266D5}" srcOrd="0" destOrd="0" presId="urn:microsoft.com/office/officeart/2011/layout/CircleProcess"/>
    <dgm:cxn modelId="{899BCCC7-FD76-4E59-8AC1-03F407E64A88}" type="presParOf" srcId="{0F0F707E-232E-4844-A09A-BCC7129F046D}" destId="{12A0BB36-4F1D-4223-B076-1E4D9BA8F07D}" srcOrd="0" destOrd="0" presId="urn:microsoft.com/office/officeart/2011/layout/CircleProcess"/>
    <dgm:cxn modelId="{4D05A501-5407-45C1-B068-221CA0F88319}" type="presParOf" srcId="{12A0BB36-4F1D-4223-B076-1E4D9BA8F07D}" destId="{FB7073C6-0592-4A83-9845-CE70AFE825A4}" srcOrd="0" destOrd="0" presId="urn:microsoft.com/office/officeart/2011/layout/CircleProcess"/>
    <dgm:cxn modelId="{4F989BFE-6BBB-4EE0-860A-E2CC93FB83A8}" type="presParOf" srcId="{0F0F707E-232E-4844-A09A-BCC7129F046D}" destId="{D6FA672B-D56E-4C84-A0FF-E8B8E19CB02E}" srcOrd="1" destOrd="0" presId="urn:microsoft.com/office/officeart/2011/layout/CircleProcess"/>
    <dgm:cxn modelId="{950C47B7-52C8-4402-992E-912FF35812A4}" type="presParOf" srcId="{D6FA672B-D56E-4C84-A0FF-E8B8E19CB02E}" destId="{76660192-A02D-48C6-8678-0FD79A89FEB0}" srcOrd="0" destOrd="0" presId="urn:microsoft.com/office/officeart/2011/layout/CircleProcess"/>
    <dgm:cxn modelId="{F77D9C95-9F63-42F4-9A2B-7ABF604FCEF3}" type="presParOf" srcId="{0F0F707E-232E-4844-A09A-BCC7129F046D}" destId="{54782F34-38CB-481F-993A-95F61AD0008B}" srcOrd="2" destOrd="0" presId="urn:microsoft.com/office/officeart/2011/layout/CircleProcess"/>
    <dgm:cxn modelId="{54FF9CDA-F2DB-41D5-86A6-07866A3F0FF7}" type="presParOf" srcId="{0F0F707E-232E-4844-A09A-BCC7129F046D}" destId="{74742DB5-53B0-4CEC-84B3-C0D64A3FE436}" srcOrd="3" destOrd="0" presId="urn:microsoft.com/office/officeart/2011/layout/CircleProcess"/>
    <dgm:cxn modelId="{0851A10D-17DD-496E-997E-F2C889BF29B5}" type="presParOf" srcId="{74742DB5-53B0-4CEC-84B3-C0D64A3FE436}" destId="{60BE33D0-A618-40B7-900D-1F9184534F00}" srcOrd="0" destOrd="0" presId="urn:microsoft.com/office/officeart/2011/layout/CircleProcess"/>
    <dgm:cxn modelId="{F1060F20-3ABB-4055-9A5D-4399013EB532}" type="presParOf" srcId="{0F0F707E-232E-4844-A09A-BCC7129F046D}" destId="{EB6FEE98-CFA8-4E52-B9A3-4270CC68D4EF}" srcOrd="4" destOrd="0" presId="urn:microsoft.com/office/officeart/2011/layout/CircleProcess"/>
    <dgm:cxn modelId="{89CC596C-A063-4923-9976-A051086D6233}" type="presParOf" srcId="{EB6FEE98-CFA8-4E52-B9A3-4270CC68D4EF}" destId="{07C56E8B-8356-4E3E-A14F-D9D26D2266D5}" srcOrd="0" destOrd="0" presId="urn:microsoft.com/office/officeart/2011/layout/CircleProcess"/>
    <dgm:cxn modelId="{5EB4F03F-E43D-4255-AAD9-CA3381B00D93}" type="presParOf" srcId="{0F0F707E-232E-4844-A09A-BCC7129F046D}" destId="{624801D2-BCEF-46BE-BFB6-F8228B11659C}" srcOrd="5" destOrd="0" presId="urn:microsoft.com/office/officeart/2011/layout/CircleProcess"/>
    <dgm:cxn modelId="{DCBC9BC4-DD9C-46A4-A920-328C15FC1096}" type="presParOf" srcId="{0F0F707E-232E-4844-A09A-BCC7129F046D}" destId="{36E0D4C4-6DDA-44BD-BF02-BBDEEC8D67BE}" srcOrd="6" destOrd="0" presId="urn:microsoft.com/office/officeart/2011/layout/CircleProcess"/>
    <dgm:cxn modelId="{A02B4876-9839-4383-ADDF-536ED021E024}" type="presParOf" srcId="{36E0D4C4-6DDA-44BD-BF02-BBDEEC8D67BE}" destId="{E2DF2D7D-D457-46B0-9D5C-4EACD79D8507}" srcOrd="0" destOrd="0" presId="urn:microsoft.com/office/officeart/2011/layout/CircleProcess"/>
    <dgm:cxn modelId="{54DE5694-5218-419B-B5A1-D0938D9D27B0}" type="presParOf" srcId="{0F0F707E-232E-4844-A09A-BCC7129F046D}" destId="{5E660722-6705-4A3B-9699-E7C283D57B4A}" srcOrd="7" destOrd="0" presId="urn:microsoft.com/office/officeart/2011/layout/CircleProcess"/>
    <dgm:cxn modelId="{9D08DDFB-92E9-410F-9888-190390D13708}" type="presParOf" srcId="{5E660722-6705-4A3B-9699-E7C283D57B4A}" destId="{315C7F48-D845-4DEF-B42C-0456C975E808}" srcOrd="0" destOrd="0" presId="urn:microsoft.com/office/officeart/2011/layout/CircleProcess"/>
    <dgm:cxn modelId="{747446B6-E7ED-4771-8CFC-B735665AA629}" type="presParOf" srcId="{0F0F707E-232E-4844-A09A-BCC7129F046D}" destId="{5F9358AB-D7D8-4EAC-9FE7-B7C6362B411C}" srcOrd="8" destOrd="0" presId="urn:microsoft.com/office/officeart/2011/layout/CircleProcess"/>
    <dgm:cxn modelId="{1F3C65FD-C7C3-4D1C-B489-D76C528AEF0C}" type="presParOf" srcId="{0F0F707E-232E-4844-A09A-BCC7129F046D}" destId="{09942463-99BB-43C0-91F5-F63B2ED7C4FD}" srcOrd="9" destOrd="0" presId="urn:microsoft.com/office/officeart/2011/layout/CircleProcess"/>
    <dgm:cxn modelId="{09205571-122E-4D84-8C22-7116DCB6F6A8}" type="presParOf" srcId="{09942463-99BB-43C0-91F5-F63B2ED7C4FD}" destId="{ABFAF421-39CE-4BD4-8DFD-FFD977B91CE0}" srcOrd="0" destOrd="0" presId="urn:microsoft.com/office/officeart/2011/layout/CircleProcess"/>
    <dgm:cxn modelId="{0ED52D9E-4127-4821-9570-BA49C145BE3F}" type="presParOf" srcId="{0F0F707E-232E-4844-A09A-BCC7129F046D}" destId="{F3C6F6B5-A2FE-4AC7-83F7-7729DA5C4765}" srcOrd="10" destOrd="0" presId="urn:microsoft.com/office/officeart/2011/layout/CircleProcess"/>
    <dgm:cxn modelId="{CCFE6886-C22D-4516-AEE4-CF99CA2DB474}" type="presParOf" srcId="{F3C6F6B5-A2FE-4AC7-83F7-7729DA5C4765}" destId="{5F037849-3C96-4D2B-8979-383F09E6E528}" srcOrd="0" destOrd="0" presId="urn:microsoft.com/office/officeart/2011/layout/CircleProcess"/>
    <dgm:cxn modelId="{5700D19C-00FA-4E2F-83E8-068F866886B0}" type="presParOf" srcId="{0F0F707E-232E-4844-A09A-BCC7129F046D}" destId="{1FF76F55-77CF-4C4B-B21D-B9301453492F}" srcOrd="11" destOrd="0" presId="urn:microsoft.com/office/officeart/2011/layout/CircleProcess"/>
    <dgm:cxn modelId="{E6C5E0B8-F0E9-457B-AEDE-DB79AFCD1BB0}" type="presParOf" srcId="{0F0F707E-232E-4844-A09A-BCC7129F046D}" destId="{C61CA91F-74B8-4E84-8870-A1756E3E1220}" srcOrd="12" destOrd="0" presId="urn:microsoft.com/office/officeart/2011/layout/CircleProcess"/>
    <dgm:cxn modelId="{4DFD2C12-1921-4A35-908B-7D23BC46A1AE}" type="presParOf" srcId="{C61CA91F-74B8-4E84-8870-A1756E3E1220}" destId="{5E4E666C-263F-4CFB-92BF-6397BF3B8DB8}" srcOrd="0" destOrd="0" presId="urn:microsoft.com/office/officeart/2011/layout/CircleProcess"/>
    <dgm:cxn modelId="{A9B76F55-07C3-4E34-97AA-FAEE94DC9CD3}" type="presParOf" srcId="{0F0F707E-232E-4844-A09A-BCC7129F046D}" destId="{9EDA65C4-E65C-4D76-B495-11EB638E25E2}" srcOrd="13" destOrd="0" presId="urn:microsoft.com/office/officeart/2011/layout/CircleProcess"/>
    <dgm:cxn modelId="{E251BFBA-6D4C-4EFF-9D5A-E35311BB1309}" type="presParOf" srcId="{9EDA65C4-E65C-4D76-B495-11EB638E25E2}" destId="{5E6E8066-D1EA-4E76-97F6-AB0767621EB7}" srcOrd="0" destOrd="0" presId="urn:microsoft.com/office/officeart/2011/layout/CircleProcess"/>
    <dgm:cxn modelId="{8460ACF9-86ED-4218-B5CD-827E7BF2D034}" type="presParOf" srcId="{0F0F707E-232E-4844-A09A-BCC7129F046D}" destId="{CE24D6EB-B94A-4D80-A1BF-151E2C081F05}" srcOrd="14" destOrd="0" presId="urn:microsoft.com/office/officeart/2011/layout/CircleProcess"/>
    <dgm:cxn modelId="{BF64267B-6CF8-49A9-B463-7E2F032F80D5}" type="presParOf" srcId="{0F0F707E-232E-4844-A09A-BCC7129F046D}" destId="{FBD22396-6148-4FA4-AAD7-082162113E66}" srcOrd="15" destOrd="0" presId="urn:microsoft.com/office/officeart/2011/layout/CircleProcess"/>
    <dgm:cxn modelId="{E41B4FB1-4BE2-4ACE-A40F-0668CB88143B}" type="presParOf" srcId="{FBD22396-6148-4FA4-AAD7-082162113E66}" destId="{AEB3ACA4-9F33-4A05-BBB0-7EFDB763EE3C}" srcOrd="0" destOrd="0" presId="urn:microsoft.com/office/officeart/2011/layout/CircleProcess"/>
    <dgm:cxn modelId="{782DED47-643F-4DE6-AB8C-E7C680478BA3}" type="presParOf" srcId="{0F0F707E-232E-4844-A09A-BCC7129F046D}" destId="{BA6875E7-61D8-459C-A803-785DA7904A31}" srcOrd="16" destOrd="0" presId="urn:microsoft.com/office/officeart/2011/layout/CircleProcess"/>
    <dgm:cxn modelId="{724F6AE4-1562-4114-A5EE-0B2730483F2C}" type="presParOf" srcId="{BA6875E7-61D8-459C-A803-785DA7904A31}" destId="{A0A7802A-2209-4B2A-9FB6-E248F69D9FF8}" srcOrd="0" destOrd="0" presId="urn:microsoft.com/office/officeart/2011/layout/CircleProcess"/>
    <dgm:cxn modelId="{03E088D3-5C14-49C8-8E2F-5C25AFFC8479}" type="presParOf" srcId="{0F0F707E-232E-4844-A09A-BCC7129F046D}" destId="{53CBD068-2CDF-4018-A2FA-29A8A80292AE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073C6-0592-4A83-9845-CE70AFE825A4}">
      <dsp:nvSpPr>
        <dsp:cNvPr id="0" name=""/>
        <dsp:cNvSpPr/>
      </dsp:nvSpPr>
      <dsp:spPr>
        <a:xfrm>
          <a:off x="7528304" y="1595799"/>
          <a:ext cx="1387766" cy="13875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60192-A02D-48C6-8678-0FD79A89FEB0}">
      <dsp:nvSpPr>
        <dsp:cNvPr id="0" name=""/>
        <dsp:cNvSpPr/>
      </dsp:nvSpPr>
      <dsp:spPr>
        <a:xfrm>
          <a:off x="7575034" y="1642058"/>
          <a:ext cx="1295189" cy="12949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TABLEAU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USED FOR VISUALIZATION AND GETTING INSIGHTS</a:t>
          </a:r>
        </a:p>
      </dsp:txBody>
      <dsp:txXfrm>
        <a:off x="7760187" y="1827090"/>
        <a:ext cx="924883" cy="924920"/>
      </dsp:txXfrm>
    </dsp:sp>
    <dsp:sp modelId="{60BE33D0-A618-40B7-900D-1F9184534F00}">
      <dsp:nvSpPr>
        <dsp:cNvPr id="0" name=""/>
        <dsp:cNvSpPr/>
      </dsp:nvSpPr>
      <dsp:spPr>
        <a:xfrm rot="2700000">
          <a:off x="6094788" y="1595644"/>
          <a:ext cx="1387570" cy="1387570"/>
        </a:xfrm>
        <a:prstGeom prst="teardrop">
          <a:avLst>
            <a:gd name="adj" fmla="val 100000"/>
          </a:avLst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56E8B-8356-4E3E-A14F-D9D26D2266D5}">
      <dsp:nvSpPr>
        <dsp:cNvPr id="0" name=""/>
        <dsp:cNvSpPr/>
      </dsp:nvSpPr>
      <dsp:spPr>
        <a:xfrm>
          <a:off x="6141420" y="1642058"/>
          <a:ext cx="1295189" cy="12949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070378"/>
              <a:satOff val="9172"/>
              <a:lumOff val="-3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PIG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ADDED 2 RISKFACTORS USING ‘PIG’</a:t>
          </a:r>
        </a:p>
      </dsp:txBody>
      <dsp:txXfrm>
        <a:off x="6326573" y="1827090"/>
        <a:ext cx="924883" cy="924920"/>
      </dsp:txXfrm>
    </dsp:sp>
    <dsp:sp modelId="{E2DF2D7D-D457-46B0-9D5C-4EACD79D8507}">
      <dsp:nvSpPr>
        <dsp:cNvPr id="0" name=""/>
        <dsp:cNvSpPr/>
      </dsp:nvSpPr>
      <dsp:spPr>
        <a:xfrm rot="2700000">
          <a:off x="4661175" y="1595644"/>
          <a:ext cx="1387570" cy="1387570"/>
        </a:xfrm>
        <a:prstGeom prst="teardrop">
          <a:avLst>
            <a:gd name="adj" fmla="val 100000"/>
          </a:avLst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C7F48-D845-4DEF-B42C-0456C975E808}">
      <dsp:nvSpPr>
        <dsp:cNvPr id="0" name=""/>
        <dsp:cNvSpPr/>
      </dsp:nvSpPr>
      <dsp:spPr>
        <a:xfrm>
          <a:off x="4707806" y="1642058"/>
          <a:ext cx="1295189" cy="12949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140755"/>
              <a:satOff val="18344"/>
              <a:lumOff val="-6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HIVE/IMPALA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CREATED TABLES USING HIVE</a:t>
          </a:r>
        </a:p>
      </dsp:txBody>
      <dsp:txXfrm>
        <a:off x="4892959" y="1827090"/>
        <a:ext cx="924883" cy="924920"/>
      </dsp:txXfrm>
    </dsp:sp>
    <dsp:sp modelId="{ABFAF421-39CE-4BD4-8DFD-FFD977B91CE0}">
      <dsp:nvSpPr>
        <dsp:cNvPr id="0" name=""/>
        <dsp:cNvSpPr/>
      </dsp:nvSpPr>
      <dsp:spPr>
        <a:xfrm rot="2700000">
          <a:off x="3227561" y="1595644"/>
          <a:ext cx="1387570" cy="1387570"/>
        </a:xfrm>
        <a:prstGeom prst="teardrop">
          <a:avLst>
            <a:gd name="adj" fmla="val 100000"/>
          </a:avLst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37849-3C96-4D2B-8979-383F09E6E528}">
      <dsp:nvSpPr>
        <dsp:cNvPr id="0" name=""/>
        <dsp:cNvSpPr/>
      </dsp:nvSpPr>
      <dsp:spPr>
        <a:xfrm>
          <a:off x="3274192" y="1642058"/>
          <a:ext cx="1295189" cy="12949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211133"/>
              <a:satOff val="27515"/>
              <a:lumOff val="-10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HADOOP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LOADED THE DATA IN HADOOP USING ‘PUT’ COMMAND</a:t>
          </a:r>
        </a:p>
      </dsp:txBody>
      <dsp:txXfrm>
        <a:off x="3458463" y="1827090"/>
        <a:ext cx="924883" cy="924920"/>
      </dsp:txXfrm>
    </dsp:sp>
    <dsp:sp modelId="{5E4E666C-263F-4CFB-92BF-6397BF3B8DB8}">
      <dsp:nvSpPr>
        <dsp:cNvPr id="0" name=""/>
        <dsp:cNvSpPr/>
      </dsp:nvSpPr>
      <dsp:spPr>
        <a:xfrm rot="2700000">
          <a:off x="1793947" y="1595644"/>
          <a:ext cx="1387570" cy="1387570"/>
        </a:xfrm>
        <a:prstGeom prst="teardrop">
          <a:avLst>
            <a:gd name="adj" fmla="val 100000"/>
          </a:avLst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E8066-D1EA-4E76-97F6-AB0767621EB7}">
      <dsp:nvSpPr>
        <dsp:cNvPr id="0" name=""/>
        <dsp:cNvSpPr/>
      </dsp:nvSpPr>
      <dsp:spPr>
        <a:xfrm>
          <a:off x="1840578" y="1642058"/>
          <a:ext cx="1295189" cy="12949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281511"/>
              <a:satOff val="36687"/>
              <a:lumOff val="-13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VM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LOADED DATA IN VM USING ‘DRAG N DROP’</a:t>
          </a:r>
        </a:p>
      </dsp:txBody>
      <dsp:txXfrm>
        <a:off x="2024850" y="1827090"/>
        <a:ext cx="924883" cy="924920"/>
      </dsp:txXfrm>
    </dsp:sp>
    <dsp:sp modelId="{AEB3ACA4-9F33-4A05-BBB0-7EFDB763EE3C}">
      <dsp:nvSpPr>
        <dsp:cNvPr id="0" name=""/>
        <dsp:cNvSpPr/>
      </dsp:nvSpPr>
      <dsp:spPr>
        <a:xfrm rot="2700000">
          <a:off x="360333" y="1595644"/>
          <a:ext cx="1387570" cy="1387570"/>
        </a:xfrm>
        <a:prstGeom prst="teardrop">
          <a:avLst>
            <a:gd name="adj" fmla="val 100000"/>
          </a:avLst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7802A-2209-4B2A-9FB6-E248F69D9FF8}">
      <dsp:nvSpPr>
        <dsp:cNvPr id="0" name=""/>
        <dsp:cNvSpPr/>
      </dsp:nvSpPr>
      <dsp:spPr>
        <a:xfrm>
          <a:off x="406083" y="1642058"/>
          <a:ext cx="1295189" cy="12949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CSV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DATA RECEIVED IN .CSV</a:t>
          </a:r>
        </a:p>
      </dsp:txBody>
      <dsp:txXfrm>
        <a:off x="591236" y="1827090"/>
        <a:ext cx="924883" cy="924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2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94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6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8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1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8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6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B44C4D4-7297-504E-B316-EB46BC3B2F3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43329C9-33A2-0B40-9CAA-E49E6DFB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18" Type="http://schemas.openxmlformats.org/officeDocument/2006/relationships/hyperlink" Target="https://www.youtube.com/watch?v=19g84g4C4P8" TargetMode="External"/><Relationship Id="rId3" Type="http://schemas.openxmlformats.org/officeDocument/2006/relationships/diagramLayout" Target="../diagrams/layout1.xml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hyperlink" Target="http://www.theregister.co.uk/2015/02/02/the_joy_of_six_vmware_ecstatic_about_new_vsphere_release/" TargetMode="External"/><Relationship Id="rId17" Type="http://schemas.microsoft.com/office/2007/relationships/hdphoto" Target="../media/hdphoto4.wdp"/><Relationship Id="rId2" Type="http://schemas.openxmlformats.org/officeDocument/2006/relationships/diagramData" Target="../diagrams/data1.xml"/><Relationship Id="rId16" Type="http://schemas.openxmlformats.org/officeDocument/2006/relationships/image" Target="../media/image7.png"/><Relationship Id="rId20" Type="http://schemas.openxmlformats.org/officeDocument/2006/relationships/hyperlink" Target="https://iaidl.org/about/1200px-apache_pig_logo-svg/" TargetMode="Externa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hdphoto" Target="../media/hdphoto2.wdp"/><Relationship Id="rId5" Type="http://schemas.openxmlformats.org/officeDocument/2006/relationships/diagramColors" Target="../diagrams/colors1.xml"/><Relationship Id="rId15" Type="http://schemas.openxmlformats.org/officeDocument/2006/relationships/hyperlink" Target="https://clipground.com/hadoop-png.html" TargetMode="External"/><Relationship Id="rId10" Type="http://schemas.openxmlformats.org/officeDocument/2006/relationships/image" Target="../media/image5.png"/><Relationship Id="rId19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vecteezy.com/vector-art/376303-csv-vector-icon" TargetMode="External"/><Relationship Id="rId14" Type="http://schemas.microsoft.com/office/2007/relationships/hdphoto" Target="../media/hdphoto3.wdp"/><Relationship Id="rId22" Type="http://schemas.openxmlformats.org/officeDocument/2006/relationships/hyperlink" Target="https://aws.amazon.com/quickstart/architecture/edw-tableau-serv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E5C0-E737-66C9-96B5-9E94A75D5D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RISK ANALYSIS ON TRUCK FLEET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A72A1-940F-E1F8-F411-0B098F659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1EBEC-27F4-A585-5291-0444ABCB6BD8}"/>
              </a:ext>
            </a:extLst>
          </p:cNvPr>
          <p:cNvSpPr txBox="1"/>
          <p:nvPr/>
        </p:nvSpPr>
        <p:spPr>
          <a:xfrm>
            <a:off x="487680" y="5592438"/>
            <a:ext cx="1123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1</a:t>
            </a:r>
          </a:p>
          <a:p>
            <a:r>
              <a:rPr lang="en-US" dirty="0" err="1"/>
              <a:t>Siddesh</a:t>
            </a:r>
            <a:r>
              <a:rPr lang="en-US" dirty="0"/>
              <a:t> Chaudhari | </a:t>
            </a:r>
            <a:r>
              <a:rPr lang="en-US" dirty="0" err="1"/>
              <a:t>Vansh</a:t>
            </a:r>
            <a:r>
              <a:rPr lang="en-US" dirty="0"/>
              <a:t> </a:t>
            </a:r>
            <a:r>
              <a:rPr lang="en-US" dirty="0" err="1"/>
              <a:t>Pathria</a:t>
            </a:r>
            <a:r>
              <a:rPr lang="en-US" dirty="0"/>
              <a:t> | Pranav </a:t>
            </a:r>
            <a:r>
              <a:rPr lang="en-US" dirty="0" err="1"/>
              <a:t>Bhanukumar</a:t>
            </a:r>
            <a:r>
              <a:rPr lang="en-US" dirty="0"/>
              <a:t> | Leela Navaneeth Kakumanu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6C6AF-386C-5EE6-A7FB-62BDC390C0B6}"/>
              </a:ext>
            </a:extLst>
          </p:cNvPr>
          <p:cNvSpPr txBox="1"/>
          <p:nvPr/>
        </p:nvSpPr>
        <p:spPr>
          <a:xfrm>
            <a:off x="487680" y="35560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MIS 6346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5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0EC8-BB04-88F2-9D5E-D1CBF54F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86" y="933519"/>
            <a:ext cx="4616473" cy="1404435"/>
          </a:xfrm>
        </p:spPr>
        <p:txBody>
          <a:bodyPr>
            <a:normAutofit fontScale="90000"/>
          </a:bodyPr>
          <a:lstStyle/>
          <a:p>
            <a:r>
              <a:rPr lang="en-IN" sz="2000" b="1" dirty="0"/>
              <a:t>Risk-factor FOR</a:t>
            </a:r>
            <a:br>
              <a:rPr lang="en-IN" sz="2000" b="1" dirty="0"/>
            </a:br>
            <a:r>
              <a:rPr lang="en-IN" sz="2000" b="1" dirty="0"/>
              <a:t>Top 10 Risky Drivers With Driver Activity Velocity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D49774-1FAE-BE28-DD4F-54A9FBB4FB15}"/>
              </a:ext>
            </a:extLst>
          </p:cNvPr>
          <p:cNvSpPr txBox="1">
            <a:spLocks/>
          </p:cNvSpPr>
          <p:nvPr/>
        </p:nvSpPr>
        <p:spPr bwMode="black">
          <a:xfrm>
            <a:off x="6282860" y="933518"/>
            <a:ext cx="4617720" cy="140443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/>
              <a:t>Risk-factor FOR</a:t>
            </a:r>
          </a:p>
          <a:p>
            <a:r>
              <a:rPr lang="en-IN" sz="2000" b="1" dirty="0"/>
              <a:t>Top 5 Risky Drivers With Idling Event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93D20-141E-77FE-5B17-AC7754471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5" t="14719" r="9837" b="6269"/>
          <a:stretch/>
        </p:blipFill>
        <p:spPr>
          <a:xfrm>
            <a:off x="374072" y="2793863"/>
            <a:ext cx="5377409" cy="345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5AB1E-17A5-CCD0-299E-EB82DDB67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76" t="15670" r="21747" b="5318"/>
          <a:stretch/>
        </p:blipFill>
        <p:spPr>
          <a:xfrm>
            <a:off x="6497952" y="2792848"/>
            <a:ext cx="4187536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9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79BAF-1952-D95F-6DF1-6E14DAE5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Challenges during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AB7B-BF2E-5ABC-99F4-DB3BF810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5" y="1245705"/>
            <a:ext cx="5841772" cy="4890052"/>
          </a:xfrm>
        </p:spPr>
        <p:txBody>
          <a:bodyPr anchor="ctr">
            <a:normAutofit/>
          </a:bodyPr>
          <a:lstStyle/>
          <a:p>
            <a:r>
              <a:rPr lang="en-US" b="1" dirty="0"/>
              <a:t>CONNECTING TO TABLEAU</a:t>
            </a:r>
            <a:r>
              <a:rPr lang="en-US" dirty="0"/>
              <a:t>:  We faced errors while connecting the database to tableau due to glitches in the database server.</a:t>
            </a:r>
          </a:p>
          <a:p>
            <a:r>
              <a:rPr lang="en-US" b="1" dirty="0"/>
              <a:t>POPULATING THE RISK FACTOR TABLE USING PIG SCRIPT: </a:t>
            </a:r>
            <a:r>
              <a:rPr lang="en-US" dirty="0"/>
              <a:t>We faced challenges in running the Pig script designed to populate the risk factor database because we lacked experience in executing Pig scripts..</a:t>
            </a:r>
          </a:p>
          <a:p>
            <a:r>
              <a:rPr lang="en-US" b="1" dirty="0"/>
              <a:t>TIME MANAGEMENT</a:t>
            </a:r>
            <a:r>
              <a:rPr lang="en-US" dirty="0"/>
              <a:t>:  This endeavor brought forth new ideas. However, before putting them into action, we had to acquaint ourselves with these concepts. We successfully managed a substantial challenge related to time allocation. </a:t>
            </a:r>
          </a:p>
        </p:txBody>
      </p:sp>
    </p:spTree>
    <p:extLst>
      <p:ext uri="{BB962C8B-B14F-4D97-AF65-F5344CB8AC3E}">
        <p14:creationId xmlns:p14="http://schemas.microsoft.com/office/powerpoint/2010/main" val="189040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6D5E-A7E4-957D-D714-97D1018B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/>
              <a:t>Conclusion</a:t>
            </a:r>
          </a:p>
        </p:txBody>
      </p:sp>
      <p:pic>
        <p:nvPicPr>
          <p:cNvPr id="5" name="Picture 4" descr="Blurred motion traffic">
            <a:extLst>
              <a:ext uri="{FF2B5EF4-FFF2-40B4-BE49-F238E27FC236}">
                <a16:creationId xmlns:a16="http://schemas.microsoft.com/office/drawing/2014/main" id="{5040505A-15C5-EA08-0F0D-0A479D74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3" r="9544" b="-1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A43E-7012-8B5B-8A1C-6F48ECB9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Lane departure is the highest risk causing event, thus using features like lane assist will help significant mitigation of risk.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Based on our study Driver id with A97 is exceedingly risky in every risk factor category.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Driver id with A73 is most likely to cause accidents following A97.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Almost the same driver ids appeared frequently across the various risk factors considered, suggesting that these drivers are indeed associated with higher levels of risk.</a:t>
            </a:r>
          </a:p>
        </p:txBody>
      </p:sp>
    </p:spTree>
    <p:extLst>
      <p:ext uri="{BB962C8B-B14F-4D97-AF65-F5344CB8AC3E}">
        <p14:creationId xmlns:p14="http://schemas.microsoft.com/office/powerpoint/2010/main" val="168071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4680D4-DEE2-49EE-AF90-EFEAF50A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4864E-7F5C-C46C-33C9-5E3A7E8C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68" y="654097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Business Objectives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52EE1-5085-4960-AD29-A926E62E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5AA94-C237-4412-B37B-EB317D2B0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ump truck">
            <a:extLst>
              <a:ext uri="{FF2B5EF4-FFF2-40B4-BE49-F238E27FC236}">
                <a16:creationId xmlns:a16="http://schemas.microsoft.com/office/drawing/2014/main" id="{E233759C-9135-313A-2E91-080DCCF33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364" y="1592741"/>
            <a:ext cx="3355848" cy="335584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793835-80FE-B4AC-8E10-FBF5E7CFABD1}"/>
              </a:ext>
            </a:extLst>
          </p:cNvPr>
          <p:cNvSpPr txBox="1">
            <a:spLocks/>
          </p:cNvSpPr>
          <p:nvPr/>
        </p:nvSpPr>
        <p:spPr>
          <a:xfrm>
            <a:off x="787967" y="4044415"/>
            <a:ext cx="5291327" cy="2248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600" dirty="0">
              <a:solidFill>
                <a:srgbClr val="000000"/>
              </a:solidFill>
            </a:endParaRPr>
          </a:p>
          <a:p>
            <a:r>
              <a:rPr lang="en-IN" sz="1600" b="1" dirty="0">
                <a:solidFill>
                  <a:srgbClr val="000000"/>
                </a:solidFill>
              </a:rPr>
              <a:t>OFFER PERSONALISED SOLUTIONS BASED ON ANALYSIS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We will be using multiple Risk factors to determine each driver’s risk factor.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B4F63F7-AF1D-F107-63A2-077E42E9AA43}"/>
              </a:ext>
            </a:extLst>
          </p:cNvPr>
          <p:cNvSpPr txBox="1">
            <a:spLocks/>
          </p:cNvSpPr>
          <p:nvPr/>
        </p:nvSpPr>
        <p:spPr>
          <a:xfrm>
            <a:off x="3447182" y="2088740"/>
            <a:ext cx="2880881" cy="250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600" dirty="0">
              <a:solidFill>
                <a:srgbClr val="000000"/>
              </a:solidFill>
            </a:endParaRPr>
          </a:p>
          <a:p>
            <a:r>
              <a:rPr lang="en-IN" sz="1600" b="1" dirty="0">
                <a:solidFill>
                  <a:srgbClr val="000000"/>
                </a:solidFill>
              </a:rPr>
              <a:t>RECOMMENDATIONS/ DECISION MAKING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To help the truck fleet Managers, to highlight the drivers who fall in the Risk-Factors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D24C60C-F256-A341-3546-5FF392F8119C}"/>
              </a:ext>
            </a:extLst>
          </p:cNvPr>
          <p:cNvSpPr txBox="1">
            <a:spLocks/>
          </p:cNvSpPr>
          <p:nvPr/>
        </p:nvSpPr>
        <p:spPr>
          <a:xfrm>
            <a:off x="787968" y="2088740"/>
            <a:ext cx="2493098" cy="195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>
                <a:solidFill>
                  <a:srgbClr val="000000"/>
                </a:solidFill>
                <a:latin typeface="Open Sauce One Light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endParaRPr lang="en-IN" dirty="0">
              <a:latin typeface="+mn-lt"/>
            </a:endParaRPr>
          </a:p>
          <a:p>
            <a:r>
              <a:rPr lang="en-IN" b="1" dirty="0">
                <a:latin typeface="+mn-lt"/>
              </a:rPr>
              <a:t>RISK ANALYSIS</a:t>
            </a:r>
          </a:p>
          <a:p>
            <a:pPr marL="0" indent="0">
              <a:buNone/>
            </a:pPr>
            <a:r>
              <a:rPr lang="en-IN" dirty="0">
                <a:latin typeface="+mn-lt"/>
              </a:rPr>
              <a:t>Identifying dangerous commercial truck drivers nationwide</a:t>
            </a:r>
          </a:p>
        </p:txBody>
      </p:sp>
    </p:spTree>
    <p:extLst>
      <p:ext uri="{BB962C8B-B14F-4D97-AF65-F5344CB8AC3E}">
        <p14:creationId xmlns:p14="http://schemas.microsoft.com/office/powerpoint/2010/main" val="174380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8E69-3871-640A-4E03-F077E769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/>
              <a:t>Information about the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EA62-A675-5219-0F04-3B9207F16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80"/>
            <a:ext cx="6883072" cy="162495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dirty="0"/>
              <a:t>The datasets used for this project has been retrieved from </a:t>
            </a:r>
            <a:r>
              <a:rPr lang="en-US" sz="1600" dirty="0" err="1"/>
              <a:t>census.gov</a:t>
            </a:r>
            <a:r>
              <a:rPr lang="en-US" sz="1600" dirty="0"/>
              <a:t> and other public internet resources.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Important Columns used from the tables that we considered for analysis in the datasets are Driver ID /Truck Id, Event, Risk Factor, State, city, Truck model, Velocity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26A0ED-8F4E-B4D8-AC15-49BC7CE86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0" t="14088" r="22936" b="46840"/>
          <a:stretch/>
        </p:blipFill>
        <p:spPr>
          <a:xfrm>
            <a:off x="4672103" y="3028499"/>
            <a:ext cx="6883071" cy="2422589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1336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02D1-3FB8-1CC1-9770-015FE570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835" y="360534"/>
            <a:ext cx="7729728" cy="1188720"/>
          </a:xfrm>
        </p:spPr>
        <p:txBody>
          <a:bodyPr/>
          <a:lstStyle/>
          <a:p>
            <a:r>
              <a:rPr lang="en-US"/>
              <a:t>Process flow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AB6457-903D-26E8-E0EF-BF2FF959B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937093"/>
              </p:ext>
            </p:extLst>
          </p:nvPr>
        </p:nvGraphicFramePr>
        <p:xfrm>
          <a:off x="1690007" y="1918607"/>
          <a:ext cx="8988879" cy="4578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blue file with a white label">
            <a:extLst>
              <a:ext uri="{FF2B5EF4-FFF2-40B4-BE49-F238E27FC236}">
                <a16:creationId xmlns:a16="http://schemas.microsoft.com/office/drawing/2014/main" id="{9F4782D7-3EDC-4BE3-FFCC-1F3DA05273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539" y1="20957" x2="31953" y2="25723"/>
                        <a14:foregroundMark x1="31953" y1="25723" x2="31582" y2="26309"/>
                        <a14:foregroundMark x1="31582" y1="26309" x2="31582" y2="26309"/>
                        <a14:foregroundMark x1="40039" y1="50000" x2="60996" y2="49414"/>
                        <a14:foregroundMark x1="60996" y1="49414" x2="65996" y2="49531"/>
                        <a14:foregroundMark x1="39453" y1="50000" x2="57773" y2="51426"/>
                        <a14:foregroundMark x1="32070" y1="52031" x2="41777" y2="66738"/>
                        <a14:foregroundMark x1="41777" y1="66738" x2="63633" y2="66270"/>
                        <a14:foregroundMark x1="63633" y1="66270" x2="68008" y2="53457"/>
                        <a14:foregroundMark x1="68008" y1="53457" x2="68008" y2="53457"/>
                        <a14:foregroundMark x1="68008" y1="53457" x2="68008" y2="53457"/>
                        <a14:foregroundMark x1="49199" y1="58574" x2="35039" y2="60723"/>
                        <a14:foregroundMark x1="35039" y1="60723" x2="35039" y2="60723"/>
                        <a14:foregroundMark x1="28730" y1="61543" x2="43730" y2="59043"/>
                        <a14:foregroundMark x1="43730" y1="59043" x2="43730" y2="59043"/>
                        <a14:foregroundMark x1="31465" y1="54043" x2="33379" y2="63223"/>
                        <a14:foregroundMark x1="33379" y1="63223" x2="33379" y2="63223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231835" y="4971011"/>
            <a:ext cx="914400" cy="914400"/>
          </a:xfrm>
          <a:prstGeom prst="rect">
            <a:avLst/>
          </a:prstGeom>
        </p:spPr>
      </p:pic>
      <p:pic>
        <p:nvPicPr>
          <p:cNvPr id="8" name="Picture 7" descr="A logo of a cloud&#10;&#10;Description automatically generated">
            <a:extLst>
              <a:ext uri="{FF2B5EF4-FFF2-40B4-BE49-F238E27FC236}">
                <a16:creationId xmlns:a16="http://schemas.microsoft.com/office/drawing/2014/main" id="{A2A2CAC7-B500-AB20-AE1A-10DAAC700F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2667" y1="80101" x2="19667" y2="87531"/>
                        <a14:foregroundMark x1="19667" y1="87531" x2="16417" y2="85768"/>
                        <a14:foregroundMark x1="43667" y1="78338" x2="44583" y2="84131"/>
                        <a14:foregroundMark x1="61583" y1="76448" x2="63417" y2="76071"/>
                        <a14:foregroundMark x1="70583" y1="78086" x2="71083" y2="81738"/>
                        <a14:foregroundMark x1="82250" y1="76071" x2="84500" y2="78463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1483" r="13328"/>
          <a:stretch/>
        </p:blipFill>
        <p:spPr>
          <a:xfrm>
            <a:off x="3689367" y="2514600"/>
            <a:ext cx="1039091" cy="914400"/>
          </a:xfrm>
          <a:prstGeom prst="rect">
            <a:avLst/>
          </a:prstGeom>
        </p:spPr>
      </p:pic>
      <p:pic>
        <p:nvPicPr>
          <p:cNvPr id="10" name="Picture 9" descr="A logo of a cartoon character">
            <a:extLst>
              <a:ext uri="{FF2B5EF4-FFF2-40B4-BE49-F238E27FC236}">
                <a16:creationId xmlns:a16="http://schemas.microsoft.com/office/drawing/2014/main" id="{ECFBC080-EB49-8507-5FD2-DF5AB30E21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8518" t="24192" r="5703" b="26717"/>
          <a:stretch/>
        </p:blipFill>
        <p:spPr>
          <a:xfrm>
            <a:off x="4821380" y="5145578"/>
            <a:ext cx="1604357" cy="448887"/>
          </a:xfrm>
          <a:prstGeom prst="rect">
            <a:avLst/>
          </a:prstGeom>
        </p:spPr>
      </p:pic>
      <p:pic>
        <p:nvPicPr>
          <p:cNvPr id="12" name="Picture 11" descr="A yellow and blue logo">
            <a:extLst>
              <a:ext uri="{FF2B5EF4-FFF2-40B4-BE49-F238E27FC236}">
                <a16:creationId xmlns:a16="http://schemas.microsoft.com/office/drawing/2014/main" id="{9779C198-7379-6CB1-F092-61F7E0234EF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389" b="90972" l="10000" r="90000">
                        <a14:foregroundMark x1="18828" y1="36806" x2="20000" y2="40556"/>
                        <a14:foregroundMark x1="21094" y1="42500" x2="23047" y2="50833"/>
                        <a14:foregroundMark x1="20469" y1="6944" x2="20938" y2="6389"/>
                        <a14:foregroundMark x1="32578" y1="7778" x2="32578" y2="7778"/>
                        <a14:foregroundMark x1="32578" y1="7778" x2="34922" y2="18333"/>
                        <a14:foregroundMark x1="34922" y1="18333" x2="35547" y2="29167"/>
                        <a14:foregroundMark x1="35547" y1="29167" x2="33984" y2="38889"/>
                        <a14:foregroundMark x1="33984" y1="38889" x2="29922" y2="49444"/>
                        <a14:foregroundMark x1="32076" y1="55139" x2="32969" y2="57500"/>
                        <a14:foregroundMark x1="29922" y1="49444" x2="31130" y2="52639"/>
                        <a14:foregroundMark x1="32969" y1="57500" x2="35625" y2="51667"/>
                        <a14:foregroundMark x1="16719" y1="49306" x2="17813" y2="51806"/>
                        <a14:foregroundMark x1="17813" y1="51806" x2="17813" y2="51806"/>
                        <a14:foregroundMark x1="22734" y1="67361" x2="22734" y2="67361"/>
                        <a14:foregroundMark x1="30391" y1="76667" x2="30391" y2="76667"/>
                        <a14:foregroundMark x1="31484" y1="67917" x2="31406" y2="71944"/>
                        <a14:foregroundMark x1="30781" y1="74861" x2="30781" y2="74861"/>
                        <a14:foregroundMark x1="30781" y1="74861" x2="30625" y2="78056"/>
                        <a14:foregroundMark x1="29844" y1="83611" x2="28438" y2="90972"/>
                        <a14:foregroundMark x1="78281" y1="71944" x2="78281" y2="73750"/>
                        <a14:foregroundMark x1="78281" y1="73750" x2="78281" y2="73750"/>
                        <a14:foregroundMark x1="81094" y1="72222" x2="81484" y2="72778"/>
                        <a14:foregroundMark x1="86875" y1="70417" x2="86875" y2="70417"/>
                        <a14:backgroundMark x1="31406" y1="54167" x2="31406" y2="54167"/>
                        <a14:backgroundMark x1="31172" y1="53611" x2="31172" y2="53611"/>
                        <a14:backgroundMark x1="31172" y1="53611" x2="31172" y2="53611"/>
                        <a14:backgroundMark x1="31406" y1="52639" x2="31406" y2="52639"/>
                        <a14:backgroundMark x1="31563" y1="53750" x2="31563" y2="53750"/>
                        <a14:backgroundMark x1="30938" y1="55139" x2="30938" y2="55139"/>
                        <a14:backgroundMark x1="30938" y1="55139" x2="31250" y2="55139"/>
                        <a14:backgroundMark x1="31250" y1="53611" x2="31250" y2="53611"/>
                        <a14:backgroundMark x1="31250" y1="52639" x2="31953" y2="54861"/>
                        <a14:backgroundMark x1="74766" y1="67917" x2="74766" y2="67917"/>
                        <a14:backgroundMark x1="80234" y1="76944" x2="80234" y2="76944"/>
                        <a14:backgroundMark x1="80000" y1="75139" x2="80000" y2="75139"/>
                        <a14:backgroundMark x1="85078" y1="77778" x2="85078" y2="77778"/>
                        <a14:backgroundMark x1="84375" y1="80694" x2="84375" y2="80694"/>
                        <a14:backgroundMark x1="74609" y1="80556" x2="74609" y2="80556"/>
                        <a14:backgroundMark x1="89297" y1="73750" x2="89297" y2="7375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14225" t="4132" r="9256" b="3306"/>
          <a:stretch/>
        </p:blipFill>
        <p:spPr>
          <a:xfrm>
            <a:off x="6359826" y="2514600"/>
            <a:ext cx="1343845" cy="914400"/>
          </a:xfrm>
          <a:prstGeom prst="rect">
            <a:avLst/>
          </a:prstGeom>
        </p:spPr>
      </p:pic>
      <p:pic>
        <p:nvPicPr>
          <p:cNvPr id="14" name="Picture 13" descr="A person standing in front of a black background">
            <a:extLst>
              <a:ext uri="{FF2B5EF4-FFF2-40B4-BE49-F238E27FC236}">
                <a16:creationId xmlns:a16="http://schemas.microsoft.com/office/drawing/2014/main" id="{A1AD6A63-31B6-ED8E-6CDA-5D672F0F6D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7928979" y="4971011"/>
            <a:ext cx="1645920" cy="717346"/>
          </a:xfrm>
          <a:prstGeom prst="rect">
            <a:avLst/>
          </a:prstGeom>
        </p:spPr>
      </p:pic>
      <p:pic>
        <p:nvPicPr>
          <p:cNvPr id="16" name="Picture 15" descr="A blue and black text&#10;&#10;Description automatically generated">
            <a:extLst>
              <a:ext uri="{FF2B5EF4-FFF2-40B4-BE49-F238E27FC236}">
                <a16:creationId xmlns:a16="http://schemas.microsoft.com/office/drawing/2014/main" id="{AEC509C0-9BB0-D3E2-D4D5-5DF7D13B40F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l="18660" t="20643" r="19636" b="22085"/>
          <a:stretch/>
        </p:blipFill>
        <p:spPr>
          <a:xfrm>
            <a:off x="9275763" y="2819716"/>
            <a:ext cx="1371600" cy="3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5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DEB69A-C567-A1BA-495E-E770530D9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1" t="8349" r="8506" b="4979"/>
          <a:stretch/>
        </p:blipFill>
        <p:spPr>
          <a:xfrm>
            <a:off x="2625772" y="1517072"/>
            <a:ext cx="6717318" cy="405744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4F3A4-51FD-6317-88AB-BE6A3B72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Model based on Abnormal Risk Factor</a:t>
            </a:r>
          </a:p>
        </p:txBody>
      </p:sp>
    </p:spTree>
    <p:extLst>
      <p:ext uri="{BB962C8B-B14F-4D97-AF65-F5344CB8AC3E}">
        <p14:creationId xmlns:p14="http://schemas.microsoft.com/office/powerpoint/2010/main" val="99366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755906-3A1B-434D-9E68-9EFCEBBC2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4E2B86-FCE9-9D1F-6F1A-189AF2D1F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3" r="-1" b="-1"/>
          <a:stretch/>
        </p:blipFill>
        <p:spPr>
          <a:xfrm>
            <a:off x="1910364" y="1271016"/>
            <a:ext cx="8371272" cy="43159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55A0380-F687-418F-A09C-C21C29733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ACB4-6197-21DD-B33C-49EFFAC8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based on speed-mileage RISK Factor</a:t>
            </a:r>
          </a:p>
        </p:txBody>
      </p:sp>
    </p:spTree>
    <p:extLst>
      <p:ext uri="{BB962C8B-B14F-4D97-AF65-F5344CB8AC3E}">
        <p14:creationId xmlns:p14="http://schemas.microsoft.com/office/powerpoint/2010/main" val="376108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8265C6-ACFC-882B-4DC3-BEAE9E0C2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7457" r="8645" b="4842"/>
          <a:stretch/>
        </p:blipFill>
        <p:spPr>
          <a:xfrm>
            <a:off x="2382258" y="1271016"/>
            <a:ext cx="7883328" cy="43159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A10B2-DD62-A8FB-18D5-27426C37C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Model based on Driver Activity Velocity Factor</a:t>
            </a:r>
          </a:p>
        </p:txBody>
      </p:sp>
    </p:spTree>
    <p:extLst>
      <p:ext uri="{BB962C8B-B14F-4D97-AF65-F5344CB8AC3E}">
        <p14:creationId xmlns:p14="http://schemas.microsoft.com/office/powerpoint/2010/main" val="134735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FE1336F-E0AC-DDAA-A513-A2E0C7D04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" t="8341" r="8716" b="4990"/>
          <a:stretch/>
        </p:blipFill>
        <p:spPr>
          <a:xfrm>
            <a:off x="2366210" y="1284991"/>
            <a:ext cx="7915425" cy="428801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8E72E-976B-9C99-B668-1A380B15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>
                <a:solidFill>
                  <a:srgbClr val="FFFFFF"/>
                </a:solidFill>
              </a:rPr>
              <a:t>Model based on idling event Factor</a:t>
            </a:r>
          </a:p>
        </p:txBody>
      </p:sp>
    </p:spTree>
    <p:extLst>
      <p:ext uri="{BB962C8B-B14F-4D97-AF65-F5344CB8AC3E}">
        <p14:creationId xmlns:p14="http://schemas.microsoft.com/office/powerpoint/2010/main" val="223938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0EC8-BB04-88F2-9D5E-D1CBF54F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86" y="933519"/>
            <a:ext cx="4616473" cy="1404435"/>
          </a:xfrm>
        </p:spPr>
        <p:txBody>
          <a:bodyPr>
            <a:normAutofit/>
          </a:bodyPr>
          <a:lstStyle/>
          <a:p>
            <a:r>
              <a:rPr lang="en-IN" sz="2000" b="1" dirty="0"/>
              <a:t>Risk-factor FOR</a:t>
            </a:r>
            <a:br>
              <a:rPr lang="en-IN" sz="2000" b="1" dirty="0"/>
            </a:br>
            <a:r>
              <a:rPr lang="en-IN" sz="2000" b="1" dirty="0"/>
              <a:t>Top 10 Risky Drivers With Abnormal Event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03F42-A4C8-64B9-DE84-2AADE48C19F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9543" t="13399" r="25163" b="5962"/>
          <a:stretch/>
        </p:blipFill>
        <p:spPr>
          <a:xfrm>
            <a:off x="508286" y="2791831"/>
            <a:ext cx="5239512" cy="34564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D49774-1FAE-BE28-DD4F-54A9FBB4FB15}"/>
              </a:ext>
            </a:extLst>
          </p:cNvPr>
          <p:cNvSpPr txBox="1">
            <a:spLocks/>
          </p:cNvSpPr>
          <p:nvPr/>
        </p:nvSpPr>
        <p:spPr bwMode="black">
          <a:xfrm>
            <a:off x="6282860" y="933518"/>
            <a:ext cx="4617720" cy="140443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/>
              <a:t>Risk-factor FOR</a:t>
            </a:r>
          </a:p>
          <a:p>
            <a:r>
              <a:rPr lang="en-IN" sz="2000" b="1" dirty="0"/>
              <a:t>Top 5 Risky TRUCKs With speed-mileage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4A7F47-4312-0E81-8FC7-07F4E631B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8" t="14328" r="11961" b="6659"/>
          <a:stretch/>
        </p:blipFill>
        <p:spPr>
          <a:xfrm>
            <a:off x="5970440" y="2793862"/>
            <a:ext cx="5242560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353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{301A1968-1637-9B49-861D-3371B3AEDC09}tf10001120</Template>
  <TotalTime>1019</TotalTime>
  <Words>422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3</vt:lpstr>
      <vt:lpstr>Parcel</vt:lpstr>
      <vt:lpstr>RISK ANALYSIS ON TRUCK FLEET DATA</vt:lpstr>
      <vt:lpstr>Business Objectives</vt:lpstr>
      <vt:lpstr>Information about the data</vt:lpstr>
      <vt:lpstr>Process flow</vt:lpstr>
      <vt:lpstr>Model based on Abnormal Risk Factor</vt:lpstr>
      <vt:lpstr>Model based on speed-mileage RISK Factor</vt:lpstr>
      <vt:lpstr>Model based on Driver Activity Velocity Factor</vt:lpstr>
      <vt:lpstr>Model based on idling event Factor</vt:lpstr>
      <vt:lpstr>Risk-factor FOR Top 10 Risky Drivers With Abnormal Event</vt:lpstr>
      <vt:lpstr>Risk-factor FOR Top 10 Risky Drivers With Driver Activity Velocity</vt:lpstr>
      <vt:lpstr>Challenges during the project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Pathria, Vansh Vinaybhai;Kakumanu, Leela Navaneeth</dc:creator>
  <cp:lastModifiedBy>Pathria, Vansh Vinaybhai</cp:lastModifiedBy>
  <cp:revision>23</cp:revision>
  <dcterms:created xsi:type="dcterms:W3CDTF">2023-11-27T22:33:26Z</dcterms:created>
  <dcterms:modified xsi:type="dcterms:W3CDTF">2023-12-05T01:26:40Z</dcterms:modified>
</cp:coreProperties>
</file>